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>
        <p:scale>
          <a:sx n="117" d="100"/>
          <a:sy n="117" d="100"/>
        </p:scale>
        <p:origin x="46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0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8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46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492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0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6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36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24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25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35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47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4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19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5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19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7D41D8-7F25-434F-8230-614394B55289}" type="datetimeFigureOut">
              <a:rPr kumimoji="1" lang="ja-JP" altLang="en-US" smtClean="0"/>
              <a:t>2025/1/28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21C11F-8E6F-BE41-A713-9D7CF1091D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3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C50BB7-5F52-7D93-F193-D36733811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UEC </a:t>
            </a:r>
            <a:r>
              <a:rPr kumimoji="1" lang="ja-JP" altLang="en-US"/>
              <a:t>カレンダー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9E57FE3-EB70-092D-BB68-7352C4FFE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735285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2210071 </a:t>
            </a:r>
            <a:r>
              <a:rPr kumimoji="1" lang="ja-JP" altLang="en-US"/>
              <a:t>岩崎</a:t>
            </a:r>
            <a:r>
              <a:rPr kumimoji="1" lang="en-US" altLang="ja-JP" dirty="0"/>
              <a:t> </a:t>
            </a:r>
            <a:r>
              <a:rPr kumimoji="1" lang="ja-JP" altLang="en-US"/>
              <a:t>桐吾</a:t>
            </a:r>
            <a:endParaRPr kumimoji="1" lang="en-US" altLang="ja-JP" dirty="0"/>
          </a:p>
          <a:p>
            <a:r>
              <a:rPr kumimoji="1" lang="en-US" altLang="ja-JP" dirty="0"/>
              <a:t>2210520 </a:t>
            </a:r>
            <a:r>
              <a:rPr kumimoji="1" lang="ja-JP" altLang="en-US"/>
              <a:t>林</a:t>
            </a:r>
            <a:r>
              <a:rPr kumimoji="1" lang="en-US" altLang="ja-JP" dirty="0"/>
              <a:t> </a:t>
            </a:r>
            <a:r>
              <a:rPr kumimoji="1" lang="ja-JP" altLang="en-US"/>
              <a:t>優希</a:t>
            </a:r>
            <a:endParaRPr kumimoji="1" lang="en-US" altLang="ja-JP" dirty="0"/>
          </a:p>
          <a:p>
            <a:r>
              <a:rPr kumimoji="1" lang="en-US" altLang="ja-JP" dirty="0"/>
              <a:t>2210741 </a:t>
            </a:r>
            <a:r>
              <a:rPr kumimoji="1" lang="ja-JP" altLang="en-US"/>
              <a:t>宮崎</a:t>
            </a:r>
            <a:r>
              <a:rPr kumimoji="1" lang="en-US" altLang="ja-JP" dirty="0"/>
              <a:t> </a:t>
            </a:r>
            <a:r>
              <a:rPr kumimoji="1" lang="ja-JP" altLang="en-US"/>
              <a:t>来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　　　　　　　　　　　　　　　　　　　　　　　　　　　　　　　　　　</a:t>
            </a:r>
            <a:r>
              <a:rPr kumimoji="1" lang="en-US" altLang="ja-JP" dirty="0"/>
              <a:t>3 </a:t>
            </a:r>
            <a:r>
              <a:rPr kumimoji="1" lang="ja-JP" altLang="en-US"/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41952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90144C-29CB-47C4-8D86-44501983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53534"/>
            <a:ext cx="9601196" cy="1303867"/>
          </a:xfrm>
        </p:spPr>
        <p:txBody>
          <a:bodyPr/>
          <a:lstStyle/>
          <a:p>
            <a:r>
              <a:rPr kumimoji="1" lang="ja-JP" altLang="en-US"/>
              <a:t>作成した作品</a:t>
            </a:r>
          </a:p>
        </p:txBody>
      </p:sp>
      <p:pic>
        <p:nvPicPr>
          <p:cNvPr id="9" name="図 8" descr="グラフィカル ユーザー インターフェイス, カレンダー&#10;&#10;自動的に生成された説明">
            <a:extLst>
              <a:ext uri="{FF2B5EF4-FFF2-40B4-BE49-F238E27FC236}">
                <a16:creationId xmlns:a16="http://schemas.microsoft.com/office/drawing/2014/main" id="{D35A50D2-785B-39E4-C4E8-5079C6DF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4" y="2057401"/>
            <a:ext cx="3390629" cy="3951513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D06008C1-F13C-BB9B-B322-A25CE8D72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71" y="2031024"/>
            <a:ext cx="3370057" cy="3977890"/>
          </a:xfrm>
          <a:prstGeom prst="rect">
            <a:avLst/>
          </a:prstGeom>
        </p:spPr>
      </p:pic>
      <p:pic>
        <p:nvPicPr>
          <p:cNvPr id="13" name="図 12" descr="カレンダー&#10;&#10;自動的に生成された説明">
            <a:extLst>
              <a:ext uri="{FF2B5EF4-FFF2-40B4-BE49-F238E27FC236}">
                <a16:creationId xmlns:a16="http://schemas.microsoft.com/office/drawing/2014/main" id="{0BF412D0-3F9E-2607-8395-242F94B18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196" y="2004647"/>
            <a:ext cx="3392403" cy="40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1A8D9A-5EA7-1AD1-BD96-ED2A7431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538789"/>
            <a:ext cx="9601196" cy="1303867"/>
          </a:xfrm>
        </p:spPr>
        <p:txBody>
          <a:bodyPr/>
          <a:lstStyle/>
          <a:p>
            <a:r>
              <a:rPr kumimoji="1" lang="ja-JP" altLang="en-US"/>
              <a:t>実際に動作させてみます</a:t>
            </a:r>
          </a:p>
        </p:txBody>
      </p:sp>
    </p:spTree>
    <p:extLst>
      <p:ext uri="{BB962C8B-B14F-4D97-AF65-F5344CB8AC3E}">
        <p14:creationId xmlns:p14="http://schemas.microsoft.com/office/powerpoint/2010/main" val="216767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25B11A-FF74-B9AF-056D-3CD87C68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NFC </a:t>
            </a:r>
            <a:r>
              <a:rPr kumimoji="1" lang="ja-JP" altLang="en-US"/>
              <a:t>タグ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49C126CB-01B7-C993-D298-FD2B395E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74" y="3082259"/>
            <a:ext cx="5022272" cy="529168"/>
          </a:xfrm>
        </p:spPr>
        <p:txBody>
          <a:bodyPr/>
          <a:lstStyle/>
          <a:p>
            <a:r>
              <a:rPr kumimoji="1" lang="en-US" altLang="ja-JP" dirty="0"/>
              <a:t>NFC </a:t>
            </a:r>
            <a:r>
              <a:rPr kumimoji="1" lang="ja-JP" altLang="en-US"/>
              <a:t>タグを展示品の横に設置する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C5F9756E-E423-1D50-C7CA-7EFC34C3F923}"/>
              </a:ext>
            </a:extLst>
          </p:cNvPr>
          <p:cNvSpPr/>
          <p:nvPr/>
        </p:nvSpPr>
        <p:spPr>
          <a:xfrm>
            <a:off x="1593061" y="4033615"/>
            <a:ext cx="436418" cy="374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E9FC646-4152-F6E5-B518-8E8C7EC2CAC7}"/>
              </a:ext>
            </a:extLst>
          </p:cNvPr>
          <p:cNvSpPr txBox="1">
            <a:spLocks/>
          </p:cNvSpPr>
          <p:nvPr/>
        </p:nvSpPr>
        <p:spPr>
          <a:xfrm>
            <a:off x="2450836" y="3731243"/>
            <a:ext cx="4142508" cy="905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スマホをタグにかざして</a:t>
            </a:r>
            <a:br>
              <a:rPr lang="en-US" altLang="ja-JP" dirty="0"/>
            </a:br>
            <a:r>
              <a:rPr lang="ja-JP" altLang="en-US"/>
              <a:t>展示品の詳細ページに遷移</a:t>
            </a:r>
          </a:p>
        </p:txBody>
      </p:sp>
      <p:pic>
        <p:nvPicPr>
          <p:cNvPr id="7" name="図 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3A111D4-E1B1-9C99-9D55-BBAA91CC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41" y="3082259"/>
            <a:ext cx="3766329" cy="17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9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957640-29D5-C82E-299C-21E9FF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今後の課題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1233E20A-9A22-64FF-AD01-3A82DD73D58C}"/>
              </a:ext>
            </a:extLst>
          </p:cNvPr>
          <p:cNvSpPr txBox="1">
            <a:spLocks/>
          </p:cNvSpPr>
          <p:nvPr/>
        </p:nvSpPr>
        <p:spPr>
          <a:xfrm>
            <a:off x="1719945" y="2639566"/>
            <a:ext cx="7238998" cy="985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UI </a:t>
            </a:r>
            <a:r>
              <a:rPr lang="ja-JP" altLang="en-US"/>
              <a:t>をより使いやすくする</a:t>
            </a:r>
            <a:endParaRPr lang="en-US" altLang="ja-JP" dirty="0"/>
          </a:p>
          <a:p>
            <a:r>
              <a:rPr lang="ja-JP" altLang="en-US"/>
              <a:t>時間割や学生ポータルの機能を追加する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789C4E-DF26-5D09-7D00-AE36C71F856A}"/>
              </a:ext>
            </a:extLst>
          </p:cNvPr>
          <p:cNvSpPr txBox="1"/>
          <p:nvPr/>
        </p:nvSpPr>
        <p:spPr>
          <a:xfrm>
            <a:off x="2361752" y="4946924"/>
            <a:ext cx="7150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本当にミュージアムの魅力が伝わるか</a:t>
            </a:r>
            <a:endParaRPr lang="en-US" altLang="ja-JP" sz="2000" b="1" dirty="0"/>
          </a:p>
          <a:p>
            <a:r>
              <a:rPr kumimoji="1" lang="ja-JP" altLang="en-US" sz="2000" b="1"/>
              <a:t>本当にミュージアムに興味を持つ人が増えるか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91A5C5E-2EFA-7D94-C956-C1398455A171}"/>
              </a:ext>
            </a:extLst>
          </p:cNvPr>
          <p:cNvSpPr/>
          <p:nvPr/>
        </p:nvSpPr>
        <p:spPr>
          <a:xfrm>
            <a:off x="1844051" y="5749677"/>
            <a:ext cx="436418" cy="374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202D29-3A65-F9E9-4893-DF51D8574BA8}"/>
              </a:ext>
            </a:extLst>
          </p:cNvPr>
          <p:cNvSpPr txBox="1"/>
          <p:nvPr/>
        </p:nvSpPr>
        <p:spPr>
          <a:xfrm>
            <a:off x="2426752" y="5745112"/>
            <a:ext cx="791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>
                <a:solidFill>
                  <a:srgbClr val="C00000"/>
                </a:solidFill>
              </a:rPr>
              <a:t>もう少し何か直接的に魅力が伝わる機能等を検討する必要がある</a:t>
            </a:r>
            <a:endParaRPr lang="en-US" altLang="ja-JP" sz="2200" b="1" dirty="0">
              <a:solidFill>
                <a:srgbClr val="C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62A751-AEE1-0674-6253-3A04C2A102A9}"/>
              </a:ext>
            </a:extLst>
          </p:cNvPr>
          <p:cNvSpPr txBox="1"/>
          <p:nvPr/>
        </p:nvSpPr>
        <p:spPr>
          <a:xfrm>
            <a:off x="2945147" y="4039597"/>
            <a:ext cx="401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電通大生にとって便利なアプリに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CB1DE8D1-621D-201B-47F2-A2CFF944BD81}"/>
              </a:ext>
            </a:extLst>
          </p:cNvPr>
          <p:cNvSpPr/>
          <p:nvPr/>
        </p:nvSpPr>
        <p:spPr>
          <a:xfrm>
            <a:off x="1844051" y="3607418"/>
            <a:ext cx="436418" cy="374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85EA00-37E7-9CD3-E485-6FE1F2D40ECC}"/>
              </a:ext>
            </a:extLst>
          </p:cNvPr>
          <p:cNvSpPr txBox="1"/>
          <p:nvPr/>
        </p:nvSpPr>
        <p:spPr>
          <a:xfrm>
            <a:off x="2519053" y="3608710"/>
            <a:ext cx="5852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/>
              <a:t>アプリ１つで完結することが理想</a:t>
            </a:r>
            <a:endParaRPr kumimoji="1" lang="ja-JP" altLang="en-US" sz="2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33E5167-CC44-F8A4-FD6A-344851DE569B}"/>
              </a:ext>
            </a:extLst>
          </p:cNvPr>
          <p:cNvSpPr txBox="1"/>
          <p:nvPr/>
        </p:nvSpPr>
        <p:spPr>
          <a:xfrm>
            <a:off x="1517568" y="4530009"/>
            <a:ext cx="5710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/>
              <a:t>しかし，このサービスは電通大生向け</a:t>
            </a:r>
            <a:endParaRPr kumimoji="1" lang="ja-JP" altLang="en-US" sz="2200"/>
          </a:p>
        </p:txBody>
      </p:sp>
    </p:spTree>
    <p:extLst>
      <p:ext uri="{BB962C8B-B14F-4D97-AF65-F5344CB8AC3E}">
        <p14:creationId xmlns:p14="http://schemas.microsoft.com/office/powerpoint/2010/main" val="195149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FFAF1-C9FB-F80C-4363-667A6D10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FCFABA-2510-AF44-B18A-CF163FBC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515" y="3766457"/>
            <a:ext cx="4746171" cy="491835"/>
          </a:xfrm>
        </p:spPr>
        <p:txBody>
          <a:bodyPr/>
          <a:lstStyle/>
          <a:p>
            <a:pPr marL="0" indent="0">
              <a:buNone/>
            </a:pPr>
            <a:r>
              <a:rPr lang="ja-JP" altLang="en-US" b="1">
                <a:solidFill>
                  <a:srgbClr val="00B0F0"/>
                </a:solidFill>
              </a:rPr>
              <a:t>月毎の画像ではなく動画にする</a:t>
            </a:r>
            <a:endParaRPr lang="en-US" altLang="ja-JP" sz="2400" b="1" dirty="0">
              <a:solidFill>
                <a:srgbClr val="00B0F0"/>
              </a:solidFill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BB11953E-8DD0-60F4-F726-2EC139CCDFDC}"/>
              </a:ext>
            </a:extLst>
          </p:cNvPr>
          <p:cNvSpPr/>
          <p:nvPr/>
        </p:nvSpPr>
        <p:spPr>
          <a:xfrm>
            <a:off x="1865822" y="3766457"/>
            <a:ext cx="436418" cy="374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3F68824-A71C-0155-30BB-AAF2035A61C0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1057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>
                <a:solidFill>
                  <a:schemeClr val="accent1">
                    <a:lumMod val="75000"/>
                  </a:schemeClr>
                </a:solidFill>
              </a:rPr>
              <a:t>直接的に魅力が伝わる機能の例</a:t>
            </a:r>
            <a:endParaRPr lang="en-US" altLang="ja-JP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ja-JP" altLang="en-US" b="1">
                <a:solidFill>
                  <a:schemeClr val="accent1">
                    <a:lumMod val="75000"/>
                  </a:schemeClr>
                </a:solidFill>
              </a:rPr>
              <a:t>　</a:t>
            </a:r>
            <a:r>
              <a:rPr lang="ja-JP" altLang="en-US" b="1">
                <a:solidFill>
                  <a:schemeClr val="tx1"/>
                </a:solidFill>
              </a:rPr>
              <a:t>モールス信号の機械・真空管がミュージアムの大きな目玉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4324DCB-D664-BA5E-793F-97119C1423FF}"/>
              </a:ext>
            </a:extLst>
          </p:cNvPr>
          <p:cNvSpPr txBox="1">
            <a:spLocks/>
          </p:cNvSpPr>
          <p:nvPr/>
        </p:nvSpPr>
        <p:spPr>
          <a:xfrm>
            <a:off x="1959430" y="4258292"/>
            <a:ext cx="8795656" cy="652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b="1">
                <a:solidFill>
                  <a:schemeClr val="tx1"/>
                </a:solidFill>
              </a:rPr>
              <a:t>（可能であれば）蓄音機が動作する音を録音，</a:t>
            </a:r>
            <a:r>
              <a:rPr lang="en-US" altLang="ja-JP" b="1" dirty="0">
                <a:solidFill>
                  <a:schemeClr val="tx1"/>
                </a:solidFill>
              </a:rPr>
              <a:t>BGM </a:t>
            </a:r>
            <a:r>
              <a:rPr lang="ja-JP" altLang="en-US" b="1">
                <a:solidFill>
                  <a:schemeClr val="tx1"/>
                </a:solidFill>
              </a:rPr>
              <a:t>として使用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5952816-E21A-6E90-4EA9-529472DCA2C9}"/>
              </a:ext>
            </a:extLst>
          </p:cNvPr>
          <p:cNvSpPr txBox="1">
            <a:spLocks/>
          </p:cNvSpPr>
          <p:nvPr/>
        </p:nvSpPr>
        <p:spPr>
          <a:xfrm>
            <a:off x="1295402" y="4786854"/>
            <a:ext cx="9601196" cy="982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>
                <a:solidFill>
                  <a:schemeClr val="accent1">
                    <a:lumMod val="75000"/>
                  </a:schemeClr>
                </a:solidFill>
              </a:rPr>
              <a:t>月毎の画像やイベント追加機能などをカスタマイズ可能に</a:t>
            </a:r>
            <a:endParaRPr lang="en-US" altLang="ja-JP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ja-JP" altLang="en-US" b="1">
                <a:solidFill>
                  <a:schemeClr val="accent1">
                    <a:lumMod val="75000"/>
                  </a:schemeClr>
                </a:solidFill>
              </a:rPr>
              <a:t>　</a:t>
            </a:r>
            <a:r>
              <a:rPr lang="ja-JP" altLang="en-US" b="1">
                <a:solidFill>
                  <a:schemeClr val="tx1"/>
                </a:solidFill>
              </a:rPr>
              <a:t>電通大生以外の人も使用できるように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0AD033-EE96-B99D-9D0C-C6C76DD25AF1}"/>
              </a:ext>
            </a:extLst>
          </p:cNvPr>
          <p:cNvSpPr txBox="1"/>
          <p:nvPr/>
        </p:nvSpPr>
        <p:spPr>
          <a:xfrm>
            <a:off x="2427515" y="5782106"/>
            <a:ext cx="6117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>
                <a:solidFill>
                  <a:srgbClr val="00B0F0"/>
                </a:solidFill>
              </a:rPr>
              <a:t>ミュージアムに興味を持つ人が増えるかも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3E67A50-0546-F45A-F400-C4EA07068484}"/>
              </a:ext>
            </a:extLst>
          </p:cNvPr>
          <p:cNvSpPr/>
          <p:nvPr/>
        </p:nvSpPr>
        <p:spPr>
          <a:xfrm>
            <a:off x="1865822" y="5799919"/>
            <a:ext cx="436418" cy="374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246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2B8F1E6-CEF0-44FB-8B6C-341E1197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ja-JP" altLang="en-US"/>
              <a:t>解決するべき問題</a:t>
            </a:r>
            <a:endParaRPr kumimoji="1" lang="ja-JP" alt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EE6E17-85BD-CB8B-D5DF-BDD343B99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6" y="2556932"/>
            <a:ext cx="5482796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ja-JP" sz="2200" dirty="0"/>
              <a:t>UEC </a:t>
            </a:r>
            <a:r>
              <a:rPr kumimoji="1" lang="ja-JP" altLang="en-US" sz="2200"/>
              <a:t>コミニュケーションミュージアムとその展示物の魅力が周知されていない</a:t>
            </a:r>
            <a:endParaRPr kumimoji="1" lang="en-US" altLang="ja-JP" sz="2200" dirty="0"/>
          </a:p>
          <a:p>
            <a:pPr>
              <a:lnSpc>
                <a:spcPct val="90000"/>
              </a:lnSpc>
            </a:pPr>
            <a:endParaRPr kumimoji="1" lang="en-US" altLang="ja-JP" sz="2200" dirty="0"/>
          </a:p>
          <a:p>
            <a:pPr>
              <a:lnSpc>
                <a:spcPct val="90000"/>
              </a:lnSpc>
            </a:pPr>
            <a:r>
              <a:rPr lang="ja-JP" altLang="en-US" sz="2200"/>
              <a:t>電通大</a:t>
            </a:r>
            <a:r>
              <a:rPr lang="en-US" altLang="ja-JP" sz="2200" dirty="0"/>
              <a:t>HP </a:t>
            </a:r>
            <a:r>
              <a:rPr lang="ja-JP" altLang="en-US" sz="2200"/>
              <a:t>では授業の有無が分かりずらい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kumimoji="1" lang="en-US" altLang="ja-JP" sz="2200" dirty="0"/>
              <a:t>UEC </a:t>
            </a:r>
            <a:r>
              <a:rPr kumimoji="1" lang="ja-JP" altLang="en-US" sz="2200"/>
              <a:t>コミニュケーションミュージアムが配布するカレンダーでは魅力が伝わりづらい</a:t>
            </a:r>
          </a:p>
        </p:txBody>
      </p:sp>
      <p:pic>
        <p:nvPicPr>
          <p:cNvPr id="8" name="図 7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79BDAF1F-0746-1A33-4391-435F40CCD6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46" r="-3" b="6260"/>
          <a:stretch/>
        </p:blipFill>
        <p:spPr>
          <a:xfrm>
            <a:off x="7536647" y="1159810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6" name="図 5" descr="テーブル&#10;&#10;自動的に生成された説明">
            <a:extLst>
              <a:ext uri="{FF2B5EF4-FFF2-40B4-BE49-F238E27FC236}">
                <a16:creationId xmlns:a16="http://schemas.microsoft.com/office/drawing/2014/main" id="{EBF4B695-640F-BEC6-E100-AB67102521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247" r="2" b="14879"/>
          <a:stretch/>
        </p:blipFill>
        <p:spPr>
          <a:xfrm>
            <a:off x="7303683" y="3472672"/>
            <a:ext cx="3479801" cy="252940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5949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0ADA71-DF9E-187E-0BD2-4FB9AAB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アイデア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A4F68-5344-8D07-5C13-45619F9B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1000990" cy="4252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/>
              <a:t>そこで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A2D3F4C-77FF-619F-8848-F543CB08337D}"/>
              </a:ext>
            </a:extLst>
          </p:cNvPr>
          <p:cNvSpPr txBox="1">
            <a:spLocks/>
          </p:cNvSpPr>
          <p:nvPr/>
        </p:nvSpPr>
        <p:spPr>
          <a:xfrm>
            <a:off x="1946565" y="2969370"/>
            <a:ext cx="7966362" cy="5180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dirty="0"/>
              <a:t>UEC </a:t>
            </a:r>
            <a:r>
              <a:rPr lang="ja-JP" altLang="en-US"/>
              <a:t>のミュージアムを題材としたカレンダー（アプリ）を作成する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C88AEC8-D27C-8150-37D5-B5109B85E771}"/>
              </a:ext>
            </a:extLst>
          </p:cNvPr>
          <p:cNvSpPr/>
          <p:nvPr/>
        </p:nvSpPr>
        <p:spPr>
          <a:xfrm>
            <a:off x="5292437" y="3600258"/>
            <a:ext cx="1274618" cy="6130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5370E81-29E0-F155-4131-07BB5DBF9630}"/>
              </a:ext>
            </a:extLst>
          </p:cNvPr>
          <p:cNvSpPr txBox="1">
            <a:spLocks/>
          </p:cNvSpPr>
          <p:nvPr/>
        </p:nvSpPr>
        <p:spPr>
          <a:xfrm>
            <a:off x="3224646" y="4917978"/>
            <a:ext cx="3224646" cy="5180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/>
              <a:t>展示物の魅力を伝える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BA09F47-EA80-9A7D-377A-1608240E6C8E}"/>
              </a:ext>
            </a:extLst>
          </p:cNvPr>
          <p:cNvSpPr txBox="1">
            <a:spLocks/>
          </p:cNvSpPr>
          <p:nvPr/>
        </p:nvSpPr>
        <p:spPr>
          <a:xfrm>
            <a:off x="3224646" y="4437686"/>
            <a:ext cx="6473535" cy="5180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/>
              <a:t>学年歴と授業日をまとめて見やすくする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6E831-88F9-258C-0D63-AB25B21D330D}"/>
              </a:ext>
            </a:extLst>
          </p:cNvPr>
          <p:cNvSpPr txBox="1"/>
          <p:nvPr/>
        </p:nvSpPr>
        <p:spPr>
          <a:xfrm>
            <a:off x="2438401" y="4683868"/>
            <a:ext cx="997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b="1">
                <a:solidFill>
                  <a:schemeClr val="bg1"/>
                </a:solidFill>
                <a:highlight>
                  <a:srgbClr val="008080"/>
                </a:highlight>
              </a:rPr>
              <a:t>狙い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1774EAD-65D8-073A-2CFA-CBC7703EB984}"/>
              </a:ext>
            </a:extLst>
          </p:cNvPr>
          <p:cNvSpPr txBox="1">
            <a:spLocks/>
          </p:cNvSpPr>
          <p:nvPr/>
        </p:nvSpPr>
        <p:spPr>
          <a:xfrm>
            <a:off x="1240643" y="5595047"/>
            <a:ext cx="5506519" cy="5180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b="1"/>
              <a:t>ほとんどの学生が使用する便利なアプリ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C2EE25A8-A92B-E6C5-C590-D9319DDF6BDB}"/>
              </a:ext>
            </a:extLst>
          </p:cNvPr>
          <p:cNvSpPr/>
          <p:nvPr/>
        </p:nvSpPr>
        <p:spPr>
          <a:xfrm>
            <a:off x="6747162" y="5661817"/>
            <a:ext cx="426027" cy="3844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4F41F732-50DF-AB22-B207-972134C7C463}"/>
              </a:ext>
            </a:extLst>
          </p:cNvPr>
          <p:cNvSpPr txBox="1">
            <a:spLocks/>
          </p:cNvSpPr>
          <p:nvPr/>
        </p:nvSpPr>
        <p:spPr>
          <a:xfrm>
            <a:off x="7457538" y="5595047"/>
            <a:ext cx="3439060" cy="5180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ja-JP" altLang="en-US" b="1"/>
              <a:t>魅力を広められる</a:t>
            </a:r>
          </a:p>
        </p:txBody>
      </p:sp>
    </p:spTree>
    <p:extLst>
      <p:ext uri="{BB962C8B-B14F-4D97-AF65-F5344CB8AC3E}">
        <p14:creationId xmlns:p14="http://schemas.microsoft.com/office/powerpoint/2010/main" val="209788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1283F4-E395-7C3C-61C4-7889D339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カレンダーの機能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706137-D547-20BA-7AB4-B9EF4059A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196444" cy="162021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/>
              <a:t>学年歴や授業の有無を確認できる</a:t>
            </a:r>
            <a:endParaRPr lang="en-US" altLang="ja-JP" dirty="0"/>
          </a:p>
          <a:p>
            <a:pPr marL="457200" indent="-457200">
              <a:buAutoNum type="arabicPeriod"/>
            </a:pPr>
            <a:endParaRPr kumimoji="1" lang="en-US" altLang="ja-JP" dirty="0"/>
          </a:p>
          <a:p>
            <a:pPr marL="457200" indent="-457200">
              <a:buAutoNum type="arabicPeriod"/>
            </a:pPr>
            <a:r>
              <a:rPr kumimoji="1" lang="ja-JP" altLang="en-US"/>
              <a:t>個々にイベントの追加ができる</a:t>
            </a:r>
            <a:endParaRPr kumimoji="1" lang="en-US" altLang="ja-JP" dirty="0"/>
          </a:p>
          <a:p>
            <a:pPr marL="457200" indent="-457200">
              <a:buAutoNum type="arabicPeriod"/>
            </a:pPr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6369C1B-2A94-E183-8FB5-9651AC3100C5}"/>
              </a:ext>
            </a:extLst>
          </p:cNvPr>
          <p:cNvSpPr txBox="1"/>
          <p:nvPr/>
        </p:nvSpPr>
        <p:spPr>
          <a:xfrm>
            <a:off x="1203502" y="4583781"/>
            <a:ext cx="2007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highlight>
                  <a:srgbClr val="008080"/>
                </a:highlight>
              </a:rPr>
              <a:t>理想とする機能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C7A50467-A273-4B7E-D046-55FD0B7A03F7}"/>
              </a:ext>
            </a:extLst>
          </p:cNvPr>
          <p:cNvSpPr txBox="1">
            <a:spLocks/>
          </p:cNvSpPr>
          <p:nvPr/>
        </p:nvSpPr>
        <p:spPr>
          <a:xfrm>
            <a:off x="1590369" y="5258936"/>
            <a:ext cx="2155721" cy="888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/>
              <a:t>カレンダー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/>
              <a:t>（イベント追加型）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72BC6FE-6C3A-2688-EA4D-CFF4808404F9}"/>
              </a:ext>
            </a:extLst>
          </p:cNvPr>
          <p:cNvSpPr txBox="1">
            <a:spLocks/>
          </p:cNvSpPr>
          <p:nvPr/>
        </p:nvSpPr>
        <p:spPr>
          <a:xfrm>
            <a:off x="4560771" y="5147533"/>
            <a:ext cx="2685603" cy="1041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200"/>
              <a:t>学年歴（行事日程）</a:t>
            </a:r>
            <a:endParaRPr lang="en-US" altLang="ja-JP" sz="2200" dirty="0"/>
          </a:p>
          <a:p>
            <a:pPr marL="0" indent="0" algn="ctr">
              <a:buNone/>
            </a:pPr>
            <a:r>
              <a:rPr lang="ja-JP" altLang="en-US" sz="2200"/>
              <a:t>授業日程</a:t>
            </a:r>
            <a:endParaRPr lang="en-US" altLang="ja-JP" sz="2200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A468794-8603-68C2-032F-E8B7E450185F}"/>
              </a:ext>
            </a:extLst>
          </p:cNvPr>
          <p:cNvSpPr txBox="1">
            <a:spLocks/>
          </p:cNvSpPr>
          <p:nvPr/>
        </p:nvSpPr>
        <p:spPr>
          <a:xfrm>
            <a:off x="8210995" y="5408753"/>
            <a:ext cx="2083379" cy="519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/>
              <a:t>学生ポータル）</a:t>
            </a:r>
            <a:endParaRPr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10F83A4A-771A-F536-8BBB-F3FE6E77033F}"/>
              </a:ext>
            </a:extLst>
          </p:cNvPr>
          <p:cNvSpPr txBox="1">
            <a:spLocks/>
          </p:cNvSpPr>
          <p:nvPr/>
        </p:nvSpPr>
        <p:spPr>
          <a:xfrm>
            <a:off x="3670728" y="5390527"/>
            <a:ext cx="965405" cy="485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/>
              <a:t>＋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6653305-58F9-DDBB-3F3E-E3CB1BB2F72A}"/>
              </a:ext>
            </a:extLst>
          </p:cNvPr>
          <p:cNvSpPr txBox="1">
            <a:spLocks/>
          </p:cNvSpPr>
          <p:nvPr/>
        </p:nvSpPr>
        <p:spPr>
          <a:xfrm>
            <a:off x="7491845" y="5425673"/>
            <a:ext cx="965405" cy="485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/>
              <a:t>（＋</a:t>
            </a:r>
          </a:p>
        </p:txBody>
      </p:sp>
      <p:pic>
        <p:nvPicPr>
          <p:cNvPr id="1026" name="Picture 2" descr="TimeTreeの評判を全27件のユーザーレビュー・口コミで紹介">
            <a:extLst>
              <a:ext uri="{FF2B5EF4-FFF2-40B4-BE49-F238E27FC236}">
                <a16:creationId xmlns:a16="http://schemas.microsoft.com/office/drawing/2014/main" id="{D6C89885-79AB-D9FF-9741-BB928ECA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572" y="3379419"/>
            <a:ext cx="1165320" cy="128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73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EFD18-EE7D-6679-4A58-33FDD520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アプリのイメージ</a:t>
            </a:r>
          </a:p>
        </p:txBody>
      </p:sp>
      <p:pic>
        <p:nvPicPr>
          <p:cNvPr id="4" name="Picture 4" descr="カレンダーアイコン8 | アイコン素材ダウンロードサイト「icooon-mono」 | 商用利用可能なアイコン 素材が無料(フリー)ダウンロードできるサイト">
            <a:extLst>
              <a:ext uri="{FF2B5EF4-FFF2-40B4-BE49-F238E27FC236}">
                <a16:creationId xmlns:a16="http://schemas.microsoft.com/office/drawing/2014/main" id="{0F289A0A-FB34-4EE4-E413-F3834BB7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309" y="2885457"/>
            <a:ext cx="1430234" cy="14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405251F-B946-9366-2F23-634BD816130C}"/>
              </a:ext>
            </a:extLst>
          </p:cNvPr>
          <p:cNvSpPr txBox="1">
            <a:spLocks/>
          </p:cNvSpPr>
          <p:nvPr/>
        </p:nvSpPr>
        <p:spPr>
          <a:xfrm>
            <a:off x="4886999" y="3565997"/>
            <a:ext cx="900757" cy="479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b="1"/>
              <a:t>＋</a:t>
            </a:r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C1E590D-051E-992A-814C-23EF755D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663535"/>
            <a:ext cx="3046675" cy="2114359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A6B144A-AC27-3C96-2A02-E6DFCE2E2314}"/>
              </a:ext>
            </a:extLst>
          </p:cNvPr>
          <p:cNvSpPr txBox="1">
            <a:spLocks/>
          </p:cNvSpPr>
          <p:nvPr/>
        </p:nvSpPr>
        <p:spPr>
          <a:xfrm>
            <a:off x="2280565" y="4864485"/>
            <a:ext cx="2155721" cy="888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/>
              <a:t>カレンダー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/>
              <a:t>（イベント追加型）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28F4850-581F-2943-914B-DA213C9A1A0B}"/>
              </a:ext>
            </a:extLst>
          </p:cNvPr>
          <p:cNvSpPr txBox="1">
            <a:spLocks/>
          </p:cNvSpPr>
          <p:nvPr/>
        </p:nvSpPr>
        <p:spPr>
          <a:xfrm>
            <a:off x="7225832" y="4937221"/>
            <a:ext cx="2685603" cy="1041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200"/>
              <a:t>学年歴（行事日程）</a:t>
            </a:r>
            <a:endParaRPr lang="en-US" altLang="ja-JP" sz="2200" dirty="0"/>
          </a:p>
          <a:p>
            <a:pPr marL="0" indent="0" algn="ctr">
              <a:buNone/>
            </a:pPr>
            <a:r>
              <a:rPr lang="ja-JP" altLang="en-US" sz="2200"/>
              <a:t>授業日程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132105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1CE2CC-E6BD-468B-EDF7-1ACCD004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展示品に興味を持ってもらうために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861AB3-54A1-A0F0-E222-310E4222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376" y="4572002"/>
            <a:ext cx="9601196" cy="622686"/>
          </a:xfrm>
        </p:spPr>
        <p:txBody>
          <a:bodyPr/>
          <a:lstStyle/>
          <a:p>
            <a:r>
              <a:rPr kumimoji="1" lang="ja-JP" altLang="en-US"/>
              <a:t>その展示品に</a:t>
            </a:r>
            <a:r>
              <a:rPr kumimoji="1" lang="en-US" altLang="ja-JP" dirty="0"/>
              <a:t>URL </a:t>
            </a:r>
            <a:r>
              <a:rPr kumimoji="1" lang="ja-JP" altLang="en-US"/>
              <a:t>でミュージアムの公式ページに遷移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46FD5739-6E4A-09E2-E009-4A9736410415}"/>
              </a:ext>
            </a:extLst>
          </p:cNvPr>
          <p:cNvSpPr txBox="1">
            <a:spLocks/>
          </p:cNvSpPr>
          <p:nvPr/>
        </p:nvSpPr>
        <p:spPr>
          <a:xfrm>
            <a:off x="1459376" y="3020675"/>
            <a:ext cx="9601196" cy="6226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1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月ごとに目玉となる展示品の写真をピックアップ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48CB7898-18E8-526B-1F63-0C7508AB8A00}"/>
              </a:ext>
            </a:extLst>
          </p:cNvPr>
          <p:cNvSpPr/>
          <p:nvPr/>
        </p:nvSpPr>
        <p:spPr>
          <a:xfrm>
            <a:off x="1829984" y="3740343"/>
            <a:ext cx="426027" cy="384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A5EA82-F95F-40FD-D4F6-68C97956FA34}"/>
              </a:ext>
            </a:extLst>
          </p:cNvPr>
          <p:cNvSpPr txBox="1"/>
          <p:nvPr/>
        </p:nvSpPr>
        <p:spPr>
          <a:xfrm>
            <a:off x="2515786" y="3755475"/>
            <a:ext cx="758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発行されているカレンダーの写真をより魅力的に映るように工夫</a:t>
            </a:r>
          </a:p>
        </p:txBody>
      </p:sp>
    </p:spTree>
    <p:extLst>
      <p:ext uri="{BB962C8B-B14F-4D97-AF65-F5344CB8AC3E}">
        <p14:creationId xmlns:p14="http://schemas.microsoft.com/office/powerpoint/2010/main" val="23997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7896E1-BAC3-738D-5B6E-6BE64CE6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デザイン考案・写真撮影・加工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A24B64-B92E-6D08-245A-FF31FF6D9558}"/>
              </a:ext>
            </a:extLst>
          </p:cNvPr>
          <p:cNvSpPr txBox="1"/>
          <p:nvPr/>
        </p:nvSpPr>
        <p:spPr>
          <a:xfrm>
            <a:off x="9815943" y="2052134"/>
            <a:ext cx="108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担当：</a:t>
            </a:r>
            <a:r>
              <a:rPr kumimoji="1" lang="en-US" altLang="ja-JP" dirty="0"/>
              <a:t> </a:t>
            </a:r>
            <a:r>
              <a:rPr kumimoji="1" lang="ja-JP" altLang="en-US"/>
              <a:t>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AC0C1E-30A2-DF9C-DAD4-804589E6A459}"/>
              </a:ext>
            </a:extLst>
          </p:cNvPr>
          <p:cNvSpPr txBox="1"/>
          <p:nvPr/>
        </p:nvSpPr>
        <p:spPr>
          <a:xfrm>
            <a:off x="1808018" y="2618509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・</a:t>
            </a:r>
            <a:r>
              <a:rPr kumimoji="1" lang="en-US" altLang="ja-JP" b="1" dirty="0"/>
              <a:t> </a:t>
            </a:r>
            <a:r>
              <a:rPr kumimoji="1" lang="ja-JP" altLang="en-US" b="1"/>
              <a:t>デザイン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B4577A9-5E3F-6B9E-3A6E-4972B25C3196}"/>
              </a:ext>
            </a:extLst>
          </p:cNvPr>
          <p:cNvSpPr txBox="1"/>
          <p:nvPr/>
        </p:nvSpPr>
        <p:spPr>
          <a:xfrm>
            <a:off x="3314169" y="2455627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accent1">
                    <a:lumMod val="75000"/>
                  </a:schemeClr>
                </a:solidFill>
              </a:rPr>
              <a:t>月が変わると画像も変える</a:t>
            </a:r>
            <a:endParaRPr kumimoji="1" lang="en-US" altLang="ja-JP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ja-JP" altLang="en-US" sz="1400">
                <a:solidFill>
                  <a:schemeClr val="accent1">
                    <a:lumMod val="75000"/>
                  </a:schemeClr>
                </a:solidFill>
              </a:rPr>
              <a:t>クリックでミュージアム公式ページに遷移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F9249E7-AABD-18EC-C9EC-52324033482E}"/>
              </a:ext>
            </a:extLst>
          </p:cNvPr>
          <p:cNvGrpSpPr/>
          <p:nvPr/>
        </p:nvGrpSpPr>
        <p:grpSpPr>
          <a:xfrm>
            <a:off x="2178629" y="2926080"/>
            <a:ext cx="2737865" cy="3268026"/>
            <a:chOff x="2178629" y="2926080"/>
            <a:chExt cx="2737865" cy="3268026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CAB1078-BAE5-A3EC-ABE7-0F36FE141BE3}"/>
                </a:ext>
              </a:extLst>
            </p:cNvPr>
            <p:cNvSpPr/>
            <p:nvPr/>
          </p:nvSpPr>
          <p:spPr>
            <a:xfrm>
              <a:off x="2178629" y="3065317"/>
              <a:ext cx="2725880" cy="31287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D9B5CA6-2158-F5C0-128A-901A3B2296B6}"/>
                </a:ext>
              </a:extLst>
            </p:cNvPr>
            <p:cNvCxnSpPr/>
            <p:nvPr/>
          </p:nvCxnSpPr>
          <p:spPr>
            <a:xfrm>
              <a:off x="2178629" y="3523317"/>
              <a:ext cx="2725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2FAC881-47FA-9F7E-E8D1-624940788BAC}"/>
                </a:ext>
              </a:extLst>
            </p:cNvPr>
            <p:cNvSpPr txBox="1"/>
            <p:nvPr/>
          </p:nvSpPr>
          <p:spPr>
            <a:xfrm>
              <a:off x="2280263" y="3158768"/>
              <a:ext cx="14798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UEC </a:t>
              </a:r>
              <a:r>
                <a:rPr kumimoji="1" lang="ja-JP" altLang="en-US" sz="1500"/>
                <a:t>カレンダー</a:t>
              </a: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48577F01-6F06-4352-0960-49D327854F35}"/>
                </a:ext>
              </a:extLst>
            </p:cNvPr>
            <p:cNvCxnSpPr/>
            <p:nvPr/>
          </p:nvCxnSpPr>
          <p:spPr>
            <a:xfrm>
              <a:off x="2190614" y="4199973"/>
              <a:ext cx="2725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7979C68F-B901-C6FB-7E3C-F69C5082AC73}"/>
                </a:ext>
              </a:extLst>
            </p:cNvPr>
            <p:cNvSpPr txBox="1"/>
            <p:nvPr/>
          </p:nvSpPr>
          <p:spPr>
            <a:xfrm>
              <a:off x="2414113" y="3695938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月毎に展示品の写真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9D9CF6F-B8CD-A95F-CA61-4F391FF6DD27}"/>
                </a:ext>
              </a:extLst>
            </p:cNvPr>
            <p:cNvSpPr/>
            <p:nvPr/>
          </p:nvSpPr>
          <p:spPr>
            <a:xfrm>
              <a:off x="2414113" y="3676979"/>
              <a:ext cx="2237135" cy="3882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7B01AA14-D251-0726-28D1-CE12D34362AE}"/>
                </a:ext>
              </a:extLst>
            </p:cNvPr>
            <p:cNvCxnSpPr/>
            <p:nvPr/>
          </p:nvCxnSpPr>
          <p:spPr>
            <a:xfrm flipV="1">
              <a:off x="3938016" y="2926080"/>
              <a:ext cx="231648" cy="750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7036EA9-E4B7-C766-C941-BECCA28BA9A5}"/>
                </a:ext>
              </a:extLst>
            </p:cNvPr>
            <p:cNvSpPr/>
            <p:nvPr/>
          </p:nvSpPr>
          <p:spPr>
            <a:xfrm>
              <a:off x="2581359" y="4342976"/>
              <a:ext cx="1925905" cy="11757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Picture 4" descr="カレンダーアイコン8 | アイコン素材ダウンロードサイト「icooon-mono」 | 商用利用可能なアイコン 素材が無料(フリー)ダウンロードできるサイト">
              <a:extLst>
                <a:ext uri="{FF2B5EF4-FFF2-40B4-BE49-F238E27FC236}">
                  <a16:creationId xmlns:a16="http://schemas.microsoft.com/office/drawing/2014/main" id="{41BC3BF4-7580-FEF1-19B3-9A65475B4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973" y="4376330"/>
              <a:ext cx="895269" cy="895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57B4D8A-14AA-209A-3333-3F8BC9571675}"/>
                </a:ext>
              </a:extLst>
            </p:cNvPr>
            <p:cNvSpPr txBox="1"/>
            <p:nvPr/>
          </p:nvSpPr>
          <p:spPr>
            <a:xfrm>
              <a:off x="3046882" y="5241293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カレンダー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40025F7-A624-4D1C-BF5D-4A9E946D7979}"/>
                </a:ext>
              </a:extLst>
            </p:cNvPr>
            <p:cNvSpPr/>
            <p:nvPr/>
          </p:nvSpPr>
          <p:spPr>
            <a:xfrm>
              <a:off x="2608732" y="4423405"/>
              <a:ext cx="406643" cy="266015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800">
                  <a:solidFill>
                    <a:schemeClr val="accent1">
                      <a:lumMod val="75000"/>
                    </a:schemeClr>
                  </a:solidFill>
                </a:rPr>
                <a:t>前月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DE92300-358B-6160-2FF7-D43F0160A19B}"/>
                </a:ext>
              </a:extLst>
            </p:cNvPr>
            <p:cNvSpPr/>
            <p:nvPr/>
          </p:nvSpPr>
          <p:spPr>
            <a:xfrm>
              <a:off x="4053840" y="4415434"/>
              <a:ext cx="406643" cy="266015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800">
                  <a:solidFill>
                    <a:schemeClr val="accent1">
                      <a:lumMod val="75000"/>
                    </a:schemeClr>
                  </a:solidFill>
                </a:rPr>
                <a:t>次月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50EF80-18B9-3DD1-E02A-E5DCFADF3D06}"/>
                </a:ext>
              </a:extLst>
            </p:cNvPr>
            <p:cNvSpPr/>
            <p:nvPr/>
          </p:nvSpPr>
          <p:spPr>
            <a:xfrm>
              <a:off x="2569727" y="5596239"/>
              <a:ext cx="1925905" cy="5403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B18CFEC-38BA-073C-9801-D43D37CC23CC}"/>
                </a:ext>
              </a:extLst>
            </p:cNvPr>
            <p:cNvSpPr txBox="1"/>
            <p:nvPr/>
          </p:nvSpPr>
          <p:spPr>
            <a:xfrm>
              <a:off x="2607586" y="5710453"/>
              <a:ext cx="1850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イベント追加セクション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301FAD4-4B20-8A56-600D-D895B15B7AF9}"/>
              </a:ext>
            </a:extLst>
          </p:cNvPr>
          <p:cNvSpPr txBox="1"/>
          <p:nvPr/>
        </p:nvSpPr>
        <p:spPr>
          <a:xfrm>
            <a:off x="7564558" y="260951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・</a:t>
            </a:r>
            <a:r>
              <a:rPr kumimoji="1" lang="en-US" altLang="ja-JP" b="1" dirty="0"/>
              <a:t> </a:t>
            </a:r>
            <a:r>
              <a:rPr kumimoji="1" lang="ja-JP" altLang="en-US" b="1"/>
              <a:t>写真撮影・加工</a:t>
            </a:r>
          </a:p>
        </p:txBody>
      </p:sp>
      <p:pic>
        <p:nvPicPr>
          <p:cNvPr id="28" name="図 27" descr="時計が表示されている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F35CE09F-0B44-951D-AF10-52C43A9D7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1" b="13771"/>
          <a:stretch/>
        </p:blipFill>
        <p:spPr>
          <a:xfrm>
            <a:off x="6597153" y="3104783"/>
            <a:ext cx="2282045" cy="3039381"/>
          </a:xfrm>
          <a:prstGeom prst="rect">
            <a:avLst/>
          </a:prstGeom>
        </p:spPr>
      </p:pic>
      <p:pic>
        <p:nvPicPr>
          <p:cNvPr id="30" name="図 29" descr="屋内, コンピュータ, キーボード, 写真 が含まれている画像&#10;&#10;自動的に生成された説明">
            <a:extLst>
              <a:ext uri="{FF2B5EF4-FFF2-40B4-BE49-F238E27FC236}">
                <a16:creationId xmlns:a16="http://schemas.microsoft.com/office/drawing/2014/main" id="{4BF0A715-9E42-E2AA-CAC9-F1D2A078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443" y="3158768"/>
            <a:ext cx="1620154" cy="288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9D2E28-6325-6A84-9C4F-023C7C65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カレンダーの大枠</a:t>
            </a:r>
            <a:br>
              <a:rPr kumimoji="1" lang="en-US" altLang="ja-JP" dirty="0"/>
            </a:br>
            <a:r>
              <a:rPr kumimoji="1" lang="ja-JP" altLang="en-US"/>
              <a:t>イベント追加機能（バックエンド）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0DF8ED-D425-7491-05C2-BEDCC07D9510}"/>
              </a:ext>
            </a:extLst>
          </p:cNvPr>
          <p:cNvSpPr txBox="1"/>
          <p:nvPr/>
        </p:nvSpPr>
        <p:spPr>
          <a:xfrm>
            <a:off x="9815942" y="2052134"/>
            <a:ext cx="1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担当：</a:t>
            </a:r>
            <a:r>
              <a:rPr kumimoji="1" lang="en-US" altLang="ja-JP" dirty="0"/>
              <a:t> </a:t>
            </a:r>
            <a:r>
              <a:rPr kumimoji="1" lang="ja-JP" altLang="en-US"/>
              <a:t>岩崎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0401342-6655-8E35-8656-168A67A9D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229" y="2807306"/>
            <a:ext cx="9100457" cy="27988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ja-JP" dirty="0"/>
              <a:t>HTML + JavaScript </a:t>
            </a:r>
            <a:r>
              <a:rPr kumimoji="1" lang="ja-JP" altLang="en-US"/>
              <a:t>でカレンダーの外枠の作成</a:t>
            </a:r>
            <a:endParaRPr kumimoji="1" lang="en-US" altLang="ja-JP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ja-JP" altLang="en-US"/>
              <a:t>静的なイベント（学年歴・旗日等）の追加機能の実装</a:t>
            </a:r>
            <a:endParaRPr kumimoji="1" lang="en-US" altLang="ja-JP" dirty="0"/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ja-JP" altLang="en-US"/>
              <a:t>動的なイベント（個々の予定等）の追加機能の実装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5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27BA7-523F-1D74-66EE-1F45E851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ページ全体のフロントエンドコーディング</a:t>
            </a:r>
            <a:br>
              <a:rPr kumimoji="1" lang="en-US" altLang="ja-JP" dirty="0"/>
            </a:br>
            <a:r>
              <a:rPr kumimoji="1" lang="ja-JP" altLang="en-US"/>
              <a:t>月毎に画像を変更する機能の実装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8C1DB5-59B4-252A-613A-10AFCC6026FE}"/>
              </a:ext>
            </a:extLst>
          </p:cNvPr>
          <p:cNvSpPr txBox="1"/>
          <p:nvPr/>
        </p:nvSpPr>
        <p:spPr>
          <a:xfrm>
            <a:off x="9815942" y="2052134"/>
            <a:ext cx="1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担当：</a:t>
            </a:r>
            <a:r>
              <a:rPr kumimoji="1" lang="en-US" altLang="ja-JP" dirty="0"/>
              <a:t> </a:t>
            </a:r>
            <a:r>
              <a:rPr kumimoji="1" lang="ja-JP" altLang="en-US"/>
              <a:t>宮崎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DF7C4A4-5F70-B39E-2B1D-E0AAC0BDA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229" y="2807306"/>
            <a:ext cx="9100457" cy="27988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ja-JP" dirty="0"/>
              <a:t>HTML + CSS </a:t>
            </a:r>
            <a:r>
              <a:rPr kumimoji="1" lang="ja-JP" altLang="en-US"/>
              <a:t>でページ全体をデザインを元に実装</a:t>
            </a:r>
            <a:endParaRPr kumimoji="1" lang="en-US" altLang="ja-JP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ja-JP" altLang="en-US"/>
              <a:t>静的なイベント（学年歴・旗日等）の追加</a:t>
            </a:r>
            <a:endParaRPr kumimoji="1" lang="en-US" altLang="ja-JP" dirty="0"/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en-US" altLang="ja-JP" dirty="0"/>
              <a:t>HTML + JavaScript + CSS </a:t>
            </a:r>
            <a:r>
              <a:rPr lang="ja-JP" altLang="en-US"/>
              <a:t>で</a:t>
            </a:r>
            <a:r>
              <a:rPr kumimoji="1" lang="ja-JP" altLang="en-US"/>
              <a:t>月毎に画像を変更する機能の実装</a:t>
            </a:r>
          </a:p>
        </p:txBody>
      </p:sp>
    </p:spTree>
    <p:extLst>
      <p:ext uri="{BB962C8B-B14F-4D97-AF65-F5344CB8AC3E}">
        <p14:creationId xmlns:p14="http://schemas.microsoft.com/office/powerpoint/2010/main" val="3551978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オーガニック">
  <a:themeElements>
    <a:clrScheme name="オーガニック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オーガニック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オーガニック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328</TotalTime>
  <Words>534</Words>
  <Application>Microsoft Macintosh PowerPoint</Application>
  <PresentationFormat>ワイド画面</PresentationFormat>
  <Paragraphs>86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Garamond</vt:lpstr>
      <vt:lpstr>オーガニック</vt:lpstr>
      <vt:lpstr>UEC カレンダー</vt:lpstr>
      <vt:lpstr>解決するべき問題</vt:lpstr>
      <vt:lpstr>アイデア</vt:lpstr>
      <vt:lpstr>カレンダーの機能</vt:lpstr>
      <vt:lpstr>アプリのイメージ</vt:lpstr>
      <vt:lpstr>展示品に興味を持ってもらうために</vt:lpstr>
      <vt:lpstr>デザイン考案・写真撮影・加工</vt:lpstr>
      <vt:lpstr>カレンダーの大枠 イベント追加機能（バックエンド）</vt:lpstr>
      <vt:lpstr>ページ全体のフロントエンドコーディング 月毎に画像を変更する機能の実装</vt:lpstr>
      <vt:lpstr>作成した作品</vt:lpstr>
      <vt:lpstr>実際に動作させてみます</vt:lpstr>
      <vt:lpstr>NFC タグ</vt:lpstr>
      <vt:lpstr>今後の課題</vt:lpstr>
      <vt:lpstr>今後の課題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UEC カレンダー</dc:title>
  <dc:creator>m2210741</dc:creator>
  <cp:lastModifiedBy>m2210741</cp:lastModifiedBy>
  <cp:revision>23</cp:revision>
  <dcterms:created xsi:type="dcterms:W3CDTF">2024-12-23T22:36:40Z</dcterms:created>
  <dcterms:modified xsi:type="dcterms:W3CDTF">2025-01-27T18:14:12Z</dcterms:modified>
</cp:coreProperties>
</file>